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Slab-bold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efa64d7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3efa64d7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3efa64d7d_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3efa64d7d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3efa64d7d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3efa64d7d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3efa64d7d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3efa64d7d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3e15cf11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3e15cf1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3efa64d7d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3efa64d7d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efa64d7d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efa64d7d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3e15cf11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3e15cf11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e15cf11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e15cf11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3efa64d7d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3efa64d7d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3efa64d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3efa64d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efa64d7d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efa64d7d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3efa64d7d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3efa64d7d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1c077d39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1c077d39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1c077d3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1c077d3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44415a3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44415a3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3efa64d7d_3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3efa64d7d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3efa64d7d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3efa64d7d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e15cf11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e15cf11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1c69efe4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1c69efe4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1c69efe4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1c69efe4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3efa64d7d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3efa64d7d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3efa64d7d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3efa64d7d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3efa64d7d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3efa64d7d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efa64d7d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efa64d7d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3e15cf1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3e15cf1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3efa64d7d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3efa64d7d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3efa64d7d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3efa64d7d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BAR | Title Page without image">
  <p:cSld name="RED BAR | Title Page without im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0" y="959004"/>
            <a:ext cx="9144000" cy="284700"/>
          </a:xfrm>
          <a:prstGeom prst="rect">
            <a:avLst/>
          </a:prstGeom>
          <a:solidFill>
            <a:srgbClr val="CC0633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10515" y="1536586"/>
            <a:ext cx="6157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b="0" sz="5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71488" y="4333886"/>
            <a:ext cx="154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5458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BAR | Title Page with side image">
  <p:cSld name="RED BAR | Title Page with side im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-1" y="-1"/>
            <a:ext cx="5403000" cy="284700"/>
          </a:xfrm>
          <a:prstGeom prst="rect">
            <a:avLst/>
          </a:prstGeom>
          <a:solidFill>
            <a:srgbClr val="CC0633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>
            <p:ph idx="2" type="pic"/>
          </p:nvPr>
        </p:nvSpPr>
        <p:spPr>
          <a:xfrm>
            <a:off x="5397191" y="-1"/>
            <a:ext cx="374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71487" y="39884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71487" y="1178149"/>
            <a:ext cx="49317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0" sz="5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5913" y="0"/>
            <a:ext cx="961402" cy="4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R | Title Page with side image">
  <p:cSld name="WHITE BAR | Title Page with side imag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/>
        </p:nvSpPr>
        <p:spPr>
          <a:xfrm>
            <a:off x="5402765" y="0"/>
            <a:ext cx="3741300" cy="284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5403056" y="0"/>
            <a:ext cx="3741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71487" y="39884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5458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71487" y="1192838"/>
            <a:ext cx="4931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633"/>
              </a:buClr>
              <a:buSzPts val="5000"/>
              <a:buNone/>
              <a:defRPr b="0" sz="5000">
                <a:solidFill>
                  <a:srgbClr val="CC063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5913" y="0"/>
            <a:ext cx="961402" cy="4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BAR | Title Page with top image">
  <p:cSld name="RED BAR | Title Page with top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>
            <p:ph idx="2" type="pic"/>
          </p:nvPr>
        </p:nvSpPr>
        <p:spPr>
          <a:xfrm>
            <a:off x="0" y="0"/>
            <a:ext cx="9144000" cy="29022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5"/>
          <p:cNvSpPr txBox="1"/>
          <p:nvPr/>
        </p:nvSpPr>
        <p:spPr>
          <a:xfrm>
            <a:off x="0" y="2902226"/>
            <a:ext cx="9144000" cy="284700"/>
          </a:xfrm>
          <a:prstGeom prst="rect">
            <a:avLst/>
          </a:prstGeom>
          <a:solidFill>
            <a:srgbClr val="CC0633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6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71486" y="2997395"/>
            <a:ext cx="6157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0" sz="4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R | Title Page with top image">
  <p:cSld name="WHITE BAR | Title Page with top imag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/>
        </p:nvSpPr>
        <p:spPr>
          <a:xfrm flipH="1" rot="10800000">
            <a:off x="0" y="2617524"/>
            <a:ext cx="9144000" cy="284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>
            <p:ph idx="2" type="pic"/>
          </p:nvPr>
        </p:nvSpPr>
        <p:spPr>
          <a:xfrm>
            <a:off x="1" y="0"/>
            <a:ext cx="9144000" cy="29022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71486" y="2997395"/>
            <a:ext cx="6157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633"/>
              </a:buClr>
              <a:buSzPts val="4500"/>
              <a:buNone/>
              <a:defRPr b="0" sz="4500">
                <a:solidFill>
                  <a:srgbClr val="CC063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5913" y="0"/>
            <a:ext cx="961402" cy="4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R | Title Page without image">
  <p:cSld name="WHITE BAR | Title Page without imag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>
            <a:off x="0" y="-1"/>
            <a:ext cx="9144000" cy="284700"/>
          </a:xfrm>
          <a:prstGeom prst="rect">
            <a:avLst/>
          </a:prstGeom>
          <a:solidFill>
            <a:srgbClr val="CC0633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/>
          <p:nvPr/>
        </p:nvSpPr>
        <p:spPr>
          <a:xfrm>
            <a:off x="0" y="959004"/>
            <a:ext cx="91440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510515" y="1536586"/>
            <a:ext cx="6157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C0633"/>
              </a:buClr>
              <a:buSzPts val="5400"/>
              <a:buNone/>
              <a:defRPr b="0" sz="5400">
                <a:solidFill>
                  <a:srgbClr val="CC063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5913" y="0"/>
            <a:ext cx="961402" cy="4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idx="10" type="dt"/>
          </p:nvPr>
        </p:nvSpPr>
        <p:spPr>
          <a:xfrm>
            <a:off x="471488" y="4333886"/>
            <a:ext cx="154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" name="Google Shape;45;p8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46" name="Google Shape;46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" name="Google Shape;48;p8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49" name="Google Shape;49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" name="Google Shape;51;p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633"/>
              </a:buClr>
              <a:buSzPts val="3600"/>
              <a:buFont typeface="Impact"/>
              <a:buNone/>
              <a:defRPr b="0" i="0" sz="3600" u="none" cap="none" strike="noStrike">
                <a:solidFill>
                  <a:srgbClr val="CC0633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4585A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54585A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4585A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4585A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85A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85A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FRASER UNIVERSITY	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05913" y="0"/>
            <a:ext cx="961402" cy="4807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5I3Ei69I40s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ctrTitle"/>
          </p:nvPr>
        </p:nvSpPr>
        <p:spPr>
          <a:xfrm>
            <a:off x="1004150" y="1179431"/>
            <a:ext cx="7136700" cy="1616700"/>
          </a:xfrm>
          <a:prstGeom prst="rect">
            <a:avLst/>
          </a:prstGeom>
          <a:ln cap="flat" cmpd="sng" w="19050">
            <a:solidFill>
              <a:srgbClr val="CC0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Evaluation of NFL Receivers with Markov Chains &amp; K-Means Clustering</a:t>
            </a:r>
            <a:endParaRPr sz="3759"/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2137250" y="2883464"/>
            <a:ext cx="48705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Ryker Moreau | Elijah Cavan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Results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87900" y="1667025"/>
            <a:ext cx="4729800" cy="354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 tradeoff between minimizing the total variance of the data which can be decomposed into the </a:t>
            </a:r>
            <a:r>
              <a:rPr b="1" lang="en" sz="1900"/>
              <a:t>WCSS</a:t>
            </a:r>
            <a:r>
              <a:rPr lang="en" sz="1900"/>
              <a:t> (within-cluster sum of squares) or </a:t>
            </a:r>
            <a:r>
              <a:rPr b="1" lang="en" sz="1900"/>
              <a:t>unexplained variance </a:t>
            </a:r>
            <a:r>
              <a:rPr lang="en" sz="1900"/>
              <a:t>and</a:t>
            </a:r>
            <a:r>
              <a:rPr b="1" lang="en" sz="1900"/>
              <a:t> </a:t>
            </a:r>
            <a:r>
              <a:rPr lang="en" sz="1900"/>
              <a:t>the</a:t>
            </a:r>
            <a:r>
              <a:rPr b="1" lang="en" sz="1900"/>
              <a:t> BCSS </a:t>
            </a:r>
            <a:r>
              <a:rPr lang="en" sz="1900"/>
              <a:t>or</a:t>
            </a:r>
            <a:r>
              <a:rPr b="1" lang="en" sz="1900"/>
              <a:t> explained variance</a:t>
            </a:r>
            <a:endParaRPr b="1" sz="1900"/>
          </a:p>
          <a:p>
            <a:pPr indent="-3492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A.K.A The </a:t>
            </a:r>
            <a:r>
              <a:rPr lang="en" sz="1900" u="sng"/>
              <a:t>Law of Total Variance </a:t>
            </a:r>
            <a:endParaRPr sz="190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14522" r="0" t="0"/>
          <a:stretch/>
        </p:blipFill>
        <p:spPr>
          <a:xfrm>
            <a:off x="5601198" y="1881850"/>
            <a:ext cx="30043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532200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to the National Football League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412" y="1420475"/>
            <a:ext cx="5853175" cy="30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87900" y="1489825"/>
            <a:ext cx="4788600" cy="30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The National Football League is comprised of 32 teams with approximately 50 active players on each team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We focus on the receivers, (WR, TE, and RB) and their contribution to an offensive drive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Data includes tracking data for every passing play from the 2018 season</a:t>
            </a:r>
            <a:endParaRPr/>
          </a:p>
        </p:txBody>
      </p:sp>
      <p:pic>
        <p:nvPicPr>
          <p:cNvPr descr="Odell Beckham Catch GIFs | Tenor"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425" y="1973100"/>
            <a:ext cx="3853300" cy="21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Overview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for Our Adaptation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266325"/>
            <a:ext cx="47019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Step 1:</a:t>
            </a:r>
            <a:endParaRPr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Define States (Transient and </a:t>
            </a:r>
            <a:r>
              <a:rPr lang="en"/>
              <a:t>Absorption</a:t>
            </a:r>
            <a:r>
              <a:rPr lang="en"/>
              <a:t>)</a:t>
            </a:r>
            <a:endParaRPr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The Markov Chain</a:t>
            </a:r>
            <a:endParaRPr/>
          </a:p>
          <a:p>
            <a:pPr indent="-321309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85"/>
              <a:t>Transition Matrix - Transient &amp; A</a:t>
            </a:r>
            <a:r>
              <a:rPr lang="en" sz="2085"/>
              <a:t>bsorption</a:t>
            </a:r>
            <a:endParaRPr sz="2085"/>
          </a:p>
          <a:p>
            <a:pPr indent="-321309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85"/>
              <a:t>Fundamental Solution Matrix</a:t>
            </a:r>
            <a:endParaRPr sz="2085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Step 2:</a:t>
            </a:r>
            <a:endParaRPr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Binning receiver targets </a:t>
            </a:r>
            <a:endParaRPr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Clustering using adapted K-Means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Step 3:</a:t>
            </a:r>
            <a:endParaRPr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Apples-to-Apples comparison of NFL players 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800" y="1988020"/>
            <a:ext cx="3791650" cy="20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25" y="225137"/>
            <a:ext cx="4078350" cy="469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4837725" y="1509738"/>
            <a:ext cx="396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TD drive by the Kansas City Chiefs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9 completed passes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1 incomplete pass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Gaps in the drive are likely runs, sacks, or penalties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Chain States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87900" y="1489825"/>
            <a:ext cx="8368200" cy="359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Transient States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Define these states by binning and combining  “Down”, “Yards-to-go”, and “Field Location” </a:t>
            </a:r>
            <a:endParaRPr/>
          </a:p>
          <a:p>
            <a:pPr indent="-322262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1735"/>
              <a:t>Example: 1st and short from the 41-60 yard line</a:t>
            </a:r>
            <a:endParaRPr sz="1735"/>
          </a:p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Absorption States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States in which the drive ends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Possible absorption states: Touchdown (Passing and Rushing), Field Goal, or Drive End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Transition Matrix steps: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Create a transition matrix with all states</a:t>
            </a:r>
            <a:endParaRPr/>
          </a:p>
          <a:p>
            <a:pPr indent="-325755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Split into :</a:t>
            </a:r>
            <a:endParaRPr/>
          </a:p>
          <a:p>
            <a:pPr indent="-323056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i="1" lang="en" sz="1750"/>
              <a:t>n x n </a:t>
            </a:r>
            <a:r>
              <a:rPr lang="en" sz="1750"/>
              <a:t>matrix, </a:t>
            </a:r>
            <a:r>
              <a:rPr b="1" i="1" lang="en" sz="1750"/>
              <a:t>Q</a:t>
            </a:r>
            <a:r>
              <a:rPr lang="en" sz="1750"/>
              <a:t>, containing only transient states</a:t>
            </a:r>
            <a:endParaRPr sz="1750"/>
          </a:p>
          <a:p>
            <a:pPr indent="-323056" lvl="2" marL="13716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i="1" lang="en" sz="1750"/>
              <a:t>n </a:t>
            </a:r>
            <a:r>
              <a:rPr i="1" lang="en" sz="1750"/>
              <a:t>x r </a:t>
            </a:r>
            <a:r>
              <a:rPr lang="en" sz="1750"/>
              <a:t>matrix, </a:t>
            </a:r>
            <a:r>
              <a:rPr b="1" i="1" lang="en" sz="1750"/>
              <a:t>R</a:t>
            </a:r>
            <a:r>
              <a:rPr lang="en" sz="1750"/>
              <a:t>, containing only absorption states</a:t>
            </a:r>
            <a:r>
              <a:rPr i="1" lang="en" sz="1750"/>
              <a:t>  </a:t>
            </a:r>
            <a:endParaRPr i="1" sz="175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Solution Matrix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87900" y="1449049"/>
            <a:ext cx="8368200" cy="30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Once we have our transition matrices, we can produce our fundamental </a:t>
            </a:r>
            <a:r>
              <a:rPr lang="en"/>
              <a:t>solution</a:t>
            </a:r>
            <a:r>
              <a:rPr lang="en"/>
              <a:t> matrix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Let fundamental matrix, </a:t>
            </a:r>
            <a:r>
              <a:rPr b="1" i="1" lang="en"/>
              <a:t>F </a:t>
            </a:r>
            <a:r>
              <a:rPr i="1" lang="en"/>
              <a:t>= (</a:t>
            </a:r>
            <a:r>
              <a:rPr b="1" i="1" lang="en"/>
              <a:t>I </a:t>
            </a:r>
            <a:r>
              <a:rPr i="1" lang="en"/>
              <a:t>-</a:t>
            </a:r>
            <a:r>
              <a:rPr b="1" i="1" lang="en"/>
              <a:t> Q</a:t>
            </a:r>
            <a:r>
              <a:rPr i="1" lang="en"/>
              <a:t>)</a:t>
            </a:r>
            <a:r>
              <a:rPr baseline="30000" i="1" lang="en"/>
              <a:t>-1</a:t>
            </a:r>
            <a:endParaRPr baseline="30000" i="1"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This matrix is used to produce results such as: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Expected number of plays in a drive from a transient state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Probability of absorption states from a transient state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Expected Points Added (EPA) of each pass based on next state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Chain Results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89" y="1406950"/>
            <a:ext cx="7773010" cy="266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Chain Results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89" y="1377225"/>
            <a:ext cx="7773010" cy="26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1768550" y="4368050"/>
            <a:ext cx="57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EPA(play_state = 1st-long-61 to 80) = 7*(0.24 + 0.13) + 3*(0.18) = 3.13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28"/>
          <p:cNvCxnSpPr/>
          <p:nvPr/>
        </p:nvCxnSpPr>
        <p:spPr>
          <a:xfrm>
            <a:off x="268425" y="2511125"/>
            <a:ext cx="528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8"/>
          <p:cNvCxnSpPr/>
          <p:nvPr/>
        </p:nvCxnSpPr>
        <p:spPr>
          <a:xfrm>
            <a:off x="268425" y="2519800"/>
            <a:ext cx="0" cy="20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8"/>
          <p:cNvCxnSpPr>
            <a:endCxn id="178" idx="1"/>
          </p:cNvCxnSpPr>
          <p:nvPr/>
        </p:nvCxnSpPr>
        <p:spPr>
          <a:xfrm flipH="1" rot="10800000">
            <a:off x="259850" y="4568150"/>
            <a:ext cx="1508700" cy="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8"/>
          <p:cNvSpPr/>
          <p:nvPr/>
        </p:nvSpPr>
        <p:spPr>
          <a:xfrm>
            <a:off x="848600" y="2415875"/>
            <a:ext cx="7550700" cy="19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87900" y="318800"/>
            <a:ext cx="8368200" cy="68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Binning Receiver Targets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13" y="1004900"/>
            <a:ext cx="4979323" cy="39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5995300" y="2156100"/>
            <a:ext cx="259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All completions during the 2018 season, scaled to have the same starting point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Markov Model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K-means Clustering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NFL Application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Background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Markov Chains for play states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K-Mean Clustering by target probability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K-Means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266325"/>
            <a:ext cx="8520600" cy="35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51948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Our </a:t>
            </a:r>
            <a:r>
              <a:rPr lang="en"/>
              <a:t>adapted</a:t>
            </a:r>
            <a:r>
              <a:rPr lang="en"/>
              <a:t> K-Means Algorithm is depicted as followed: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Draw values of k randomly from Uniform(a,b)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Randomly assign points to clusters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Calculate the centroids, get the BCSS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Determine the optimal value of k from repeated sampling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Re-initialize the algorithm with the new value of k</a:t>
            </a:r>
            <a:endParaRPr/>
          </a:p>
          <a:p>
            <a:pPr indent="-35194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After the algorithm has converged, recalculate a player’s affinity to each cluster and re-assign as needed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Results I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5" y="1152424"/>
            <a:ext cx="8101601" cy="35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Simulation Results II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25" y="1376175"/>
            <a:ext cx="7128951" cy="30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6465050" y="3928950"/>
            <a:ext cx="229800" cy="396300"/>
          </a:xfrm>
          <a:prstGeom prst="ellipse">
            <a:avLst/>
          </a:prstGeom>
          <a:noFill/>
          <a:ln cap="flat" cmpd="sng" w="9525">
            <a:solidFill>
              <a:srgbClr val="CC0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32"/>
          <p:cNvCxnSpPr>
            <a:endCxn id="208" idx="3"/>
          </p:cNvCxnSpPr>
          <p:nvPr/>
        </p:nvCxnSpPr>
        <p:spPr>
          <a:xfrm flipH="1" rot="10800000">
            <a:off x="5644303" y="4267213"/>
            <a:ext cx="854400" cy="306900"/>
          </a:xfrm>
          <a:prstGeom prst="straightConnector1">
            <a:avLst/>
          </a:prstGeom>
          <a:noFill/>
          <a:ln cap="flat" cmpd="sng" w="9525">
            <a:solidFill>
              <a:srgbClr val="CC063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2"/>
          <p:cNvSpPr txBox="1"/>
          <p:nvPr/>
        </p:nvSpPr>
        <p:spPr>
          <a:xfrm>
            <a:off x="4458975" y="4466100"/>
            <a:ext cx="24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Optimal value of k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Simulation Results III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13" y="1600675"/>
            <a:ext cx="63531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/>
          <p:nvPr/>
        </p:nvSpPr>
        <p:spPr>
          <a:xfrm>
            <a:off x="5183200" y="3521450"/>
            <a:ext cx="217500" cy="295800"/>
          </a:xfrm>
          <a:prstGeom prst="ellipse">
            <a:avLst/>
          </a:prstGeom>
          <a:noFill/>
          <a:ln cap="flat" cmpd="sng" w="9525">
            <a:solidFill>
              <a:srgbClr val="CC0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7458475" y="3717350"/>
            <a:ext cx="217500" cy="295800"/>
          </a:xfrm>
          <a:prstGeom prst="ellipse">
            <a:avLst/>
          </a:prstGeom>
          <a:noFill/>
          <a:ln cap="flat" cmpd="sng" w="9525">
            <a:solidFill>
              <a:srgbClr val="CC0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3"/>
          <p:cNvCxnSpPr>
            <a:endCxn id="217" idx="3"/>
          </p:cNvCxnSpPr>
          <p:nvPr/>
        </p:nvCxnSpPr>
        <p:spPr>
          <a:xfrm flipH="1" rot="10800000">
            <a:off x="4382852" y="3773931"/>
            <a:ext cx="832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3"/>
          <p:cNvCxnSpPr>
            <a:stCxn id="221" idx="0"/>
            <a:endCxn id="218" idx="3"/>
          </p:cNvCxnSpPr>
          <p:nvPr/>
        </p:nvCxnSpPr>
        <p:spPr>
          <a:xfrm flipH="1" rot="10800000">
            <a:off x="6900700" y="3969975"/>
            <a:ext cx="589500" cy="5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3"/>
          <p:cNvSpPr txBox="1"/>
          <p:nvPr/>
        </p:nvSpPr>
        <p:spPr>
          <a:xfrm>
            <a:off x="2955925" y="4548075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Assigned cluster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5400700" y="4548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Highest Affinity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137700" y="192700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Apples-to-Apples Comparison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900" y="998550"/>
            <a:ext cx="3198050" cy="35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137700" y="900100"/>
            <a:ext cx="29232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Our work reproduces results from Schulte et al. who compared players in the National Hockey League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They clustered players based on their actions on the ice, and then evaluated them using a Markov model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affinity algorithm was used for clustering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Our Markov model was inspired by an article by statsbomb called ‘attacking contributions’ (researches non-shot expected goals models)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952" y="1581700"/>
            <a:ext cx="2825000" cy="19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87900" y="449325"/>
            <a:ext cx="8368200" cy="68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Apples-to-Apples Comparison</a:t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657863" y="12811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Alvin Kamara’s Heatmap</a:t>
            </a:r>
            <a:endParaRPr sz="15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50" y="1842275"/>
            <a:ext cx="3104976" cy="280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5145350" y="1281100"/>
            <a:ext cx="34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Alvin Kamara’s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Cluster Heatmap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500" y="1780425"/>
            <a:ext cx="3226000" cy="29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Results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297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274350" y="3876750"/>
            <a:ext cx="8595300" cy="26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1694550" y="4368050"/>
            <a:ext cx="57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Points Added Per Play = EPA(new_state) -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EPA(previous state) 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87900" y="449325"/>
            <a:ext cx="8368200" cy="68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Apples-to-Apples Comparison</a:t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856925" y="133826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Tyreek Hill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’s </a:t>
            </a: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Heatmap</a:t>
            </a:r>
            <a:endParaRPr sz="100"/>
          </a:p>
        </p:txBody>
      </p:sp>
      <p:sp>
        <p:nvSpPr>
          <p:cNvPr id="254" name="Google Shape;254;p37"/>
          <p:cNvSpPr txBox="1"/>
          <p:nvPr/>
        </p:nvSpPr>
        <p:spPr>
          <a:xfrm>
            <a:off x="5440075" y="13382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Tyreek Hill’s Cluster Heatmap</a:t>
            </a:r>
            <a:endParaRPr sz="1500"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25" y="1840774"/>
            <a:ext cx="3000001" cy="275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075" y="1824363"/>
            <a:ext cx="3000001" cy="27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Results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75" y="1152425"/>
            <a:ext cx="7531650" cy="37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/>
          <p:nvPr/>
        </p:nvSpPr>
        <p:spPr>
          <a:xfrm>
            <a:off x="907725" y="2173175"/>
            <a:ext cx="7326300" cy="19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ctrTitle"/>
          </p:nvPr>
        </p:nvSpPr>
        <p:spPr>
          <a:xfrm>
            <a:off x="1003650" y="1763406"/>
            <a:ext cx="7136700" cy="1616700"/>
          </a:xfrm>
          <a:prstGeom prst="rect">
            <a:avLst/>
          </a:prstGeom>
          <a:ln cap="flat" cmpd="sng" w="19050">
            <a:solidFill>
              <a:srgbClr val="CC0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660"/>
              <a:t>Thank You!</a:t>
            </a:r>
            <a:endParaRPr sz="666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</a:t>
            </a:r>
            <a:endParaRPr/>
          </a:p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387900" y="1227725"/>
            <a:ext cx="8368200" cy="353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-331946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A stochastic </a:t>
            </a:r>
            <a:r>
              <a:rPr lang="en"/>
              <a:t>method</a:t>
            </a:r>
            <a:r>
              <a:rPr lang="en"/>
              <a:t> for randomly changing systems, with probability associated with a sequence of events </a:t>
            </a:r>
            <a:r>
              <a:rPr lang="en"/>
              <a:t>occurring</a:t>
            </a:r>
            <a:r>
              <a:rPr lang="en"/>
              <a:t> based on a previous state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It is assumed that future states </a:t>
            </a:r>
            <a:r>
              <a:rPr b="1" lang="en"/>
              <a:t>do not</a:t>
            </a:r>
            <a:r>
              <a:rPr lang="en"/>
              <a:t> depend on past states</a:t>
            </a:r>
            <a:endParaRPr/>
          </a:p>
          <a:p>
            <a:pPr indent="-331946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It aims to show:</a:t>
            </a:r>
            <a:endParaRPr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58"/>
              <a:t>All possible states</a:t>
            </a:r>
            <a:endParaRPr sz="2058"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58"/>
              <a:t>Transitions between states</a:t>
            </a:r>
            <a:endParaRPr sz="2058"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58"/>
              <a:t>Rate/Probability of </a:t>
            </a:r>
            <a:r>
              <a:rPr lang="en" sz="2058"/>
              <a:t>transitions</a:t>
            </a:r>
            <a:endParaRPr sz="2058"/>
          </a:p>
          <a:p>
            <a:pPr indent="-331946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Types of Markov Models:</a:t>
            </a:r>
            <a:endParaRPr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b="1" lang="en" sz="2058"/>
              <a:t>Markov Chain</a:t>
            </a:r>
            <a:endParaRPr b="1" sz="2058"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58"/>
              <a:t>Hidden Markov Model</a:t>
            </a:r>
            <a:endParaRPr sz="2058"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58"/>
              <a:t>Markov Decision processes</a:t>
            </a:r>
            <a:endParaRPr sz="2058"/>
          </a:p>
          <a:p>
            <a:pPr indent="-329882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58"/>
              <a:t>Partially observed Markov Decision processes</a:t>
            </a:r>
            <a:endParaRPr sz="2058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Chain</a:t>
            </a:r>
            <a:endParaRPr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87900" y="1489825"/>
            <a:ext cx="8368200" cy="34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33166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sz="2318"/>
              <a:t>A process which has memoryless characteristics</a:t>
            </a:r>
            <a:endParaRPr sz="2318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318"/>
          </a:p>
          <a:p>
            <a:pPr indent="-33166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sz="2318"/>
              <a:t>A process </a:t>
            </a:r>
            <a:r>
              <a:rPr i="1" lang="en" sz="2318"/>
              <a:t>X(t) =X</a:t>
            </a:r>
            <a:r>
              <a:rPr baseline="-25000" i="1" lang="en" sz="2318"/>
              <a:t>0</a:t>
            </a:r>
            <a:r>
              <a:rPr i="1" lang="en" sz="2318"/>
              <a:t>, X</a:t>
            </a:r>
            <a:r>
              <a:rPr baseline="-25000" i="1" lang="en" sz="2318"/>
              <a:t>1</a:t>
            </a:r>
            <a:r>
              <a:rPr i="1" lang="en" sz="2318"/>
              <a:t>, X</a:t>
            </a:r>
            <a:r>
              <a:rPr baseline="-25000" i="1" lang="en" sz="2318"/>
              <a:t>2</a:t>
            </a:r>
            <a:r>
              <a:rPr i="1" lang="en" sz="2318"/>
              <a:t>, … </a:t>
            </a:r>
            <a:r>
              <a:rPr lang="en" sz="2318"/>
              <a:t>is a Markov Chain if it satisfies the Markov property: </a:t>
            </a:r>
            <a:endParaRPr sz="2318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2373"/>
              <a:t>P(X</a:t>
            </a:r>
            <a:r>
              <a:rPr baseline="-25000" i="1" lang="en" sz="2373"/>
              <a:t>n+1</a:t>
            </a:r>
            <a:r>
              <a:rPr i="1" lang="en" sz="2373"/>
              <a:t>= s | X</a:t>
            </a:r>
            <a:r>
              <a:rPr baseline="-25000" i="1" lang="en" sz="2373"/>
              <a:t>0</a:t>
            </a:r>
            <a:r>
              <a:rPr i="1" lang="en" sz="2373"/>
              <a:t>= x</a:t>
            </a:r>
            <a:r>
              <a:rPr baseline="-25000" i="1" lang="en" sz="2373"/>
              <a:t>0</a:t>
            </a:r>
            <a:r>
              <a:rPr i="1" lang="en" sz="2373"/>
              <a:t>, </a:t>
            </a:r>
            <a:r>
              <a:rPr i="1" lang="en" sz="2373"/>
              <a:t>X</a:t>
            </a:r>
            <a:r>
              <a:rPr baseline="-25000" i="1" lang="en" sz="2373"/>
              <a:t>1</a:t>
            </a:r>
            <a:r>
              <a:rPr i="1" lang="en" sz="2373"/>
              <a:t>= x</a:t>
            </a:r>
            <a:r>
              <a:rPr baseline="-25000" i="1" lang="en" sz="2373"/>
              <a:t>1</a:t>
            </a:r>
            <a:r>
              <a:rPr i="1" lang="en" sz="2373"/>
              <a:t>, X</a:t>
            </a:r>
            <a:r>
              <a:rPr baseline="-25000" i="1" lang="en" sz="2373"/>
              <a:t>2</a:t>
            </a:r>
            <a:r>
              <a:rPr i="1" lang="en" sz="2373"/>
              <a:t>= x</a:t>
            </a:r>
            <a:r>
              <a:rPr baseline="-25000" i="1" lang="en" sz="2373"/>
              <a:t>2</a:t>
            </a:r>
            <a:r>
              <a:rPr i="1" lang="en" sz="2373"/>
              <a:t>, … , </a:t>
            </a:r>
            <a:r>
              <a:rPr i="1" lang="en" sz="2373"/>
              <a:t>X</a:t>
            </a:r>
            <a:r>
              <a:rPr baseline="-25000" i="1" lang="en" sz="2373"/>
              <a:t>n</a:t>
            </a:r>
            <a:r>
              <a:rPr i="1" lang="en" sz="2373"/>
              <a:t>= x</a:t>
            </a:r>
            <a:r>
              <a:rPr baseline="-25000" i="1" lang="en" sz="2373"/>
              <a:t>n</a:t>
            </a:r>
            <a:r>
              <a:rPr i="1" lang="en" sz="2373"/>
              <a:t>) = P(X</a:t>
            </a:r>
            <a:r>
              <a:rPr baseline="-25000" i="1" lang="en" sz="2373"/>
              <a:t>n+1</a:t>
            </a:r>
            <a:r>
              <a:rPr i="1" lang="en" sz="2373"/>
              <a:t>= s | X</a:t>
            </a:r>
            <a:r>
              <a:rPr baseline="-25000" i="1" lang="en" sz="2373"/>
              <a:t>n</a:t>
            </a:r>
            <a:r>
              <a:rPr i="1" lang="en" sz="2373"/>
              <a:t>= x</a:t>
            </a:r>
            <a:r>
              <a:rPr baseline="-25000" i="1" lang="en" sz="2373"/>
              <a:t>n</a:t>
            </a:r>
            <a:r>
              <a:rPr i="1" lang="en" sz="2373"/>
              <a:t>)</a:t>
            </a:r>
            <a:endParaRPr i="1" sz="2373"/>
          </a:p>
          <a:p>
            <a:pPr indent="-33166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i="1" lang="en" sz="2318"/>
              <a:t>P(X</a:t>
            </a:r>
            <a:r>
              <a:rPr baseline="-25000" i="1" lang="en" sz="2318"/>
              <a:t>n+1</a:t>
            </a:r>
            <a:r>
              <a:rPr i="1" lang="en" sz="2318"/>
              <a:t>= j | X</a:t>
            </a:r>
            <a:r>
              <a:rPr baseline="-25000" i="1" lang="en" sz="2318"/>
              <a:t>n</a:t>
            </a:r>
            <a:r>
              <a:rPr i="1" lang="en" sz="2318"/>
              <a:t>= i) </a:t>
            </a:r>
            <a:r>
              <a:rPr lang="en" sz="2318"/>
              <a:t>are called transition probabilities</a:t>
            </a:r>
            <a:endParaRPr sz="2318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318"/>
          </a:p>
          <a:p>
            <a:pPr indent="-33166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sz="2318"/>
              <a:t>Two main components</a:t>
            </a:r>
            <a:endParaRPr sz="2318"/>
          </a:p>
          <a:p>
            <a:pPr indent="-32658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204"/>
              <a:t>Transition Matrix</a:t>
            </a:r>
            <a:endParaRPr sz="2204"/>
          </a:p>
          <a:p>
            <a:pPr indent="-32658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204"/>
              <a:t>Initial State Vector</a:t>
            </a:r>
            <a:endParaRPr sz="2204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Matrix</a:t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387900" y="1489825"/>
            <a:ext cx="6071700" cy="30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Transition Matrix (</a:t>
            </a:r>
            <a:r>
              <a:rPr i="1" lang="en"/>
              <a:t>N</a:t>
            </a:r>
            <a:r>
              <a:rPr i="1" lang="en"/>
              <a:t> x N</a:t>
            </a:r>
            <a:r>
              <a:rPr lang="en"/>
              <a:t>) contains the probability distribution of each state’s transitions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Type of stochastic matrix, since row sums will be equal to 1</a:t>
            </a:r>
            <a:endParaRPr/>
          </a:p>
          <a:p>
            <a:pPr indent="-341947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For example: If you are in state A, the probability of transitioning to each of the other states is</a:t>
            </a:r>
            <a:endParaRPr/>
          </a:p>
          <a:p>
            <a:pPr indent="-338454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i="1" lang="en" sz="2035"/>
              <a:t>P(X</a:t>
            </a:r>
            <a:r>
              <a:rPr baseline="-25000" i="1" lang="en" sz="2035"/>
              <a:t>n+1</a:t>
            </a:r>
            <a:r>
              <a:rPr i="1" lang="en" sz="2035"/>
              <a:t>= A | X</a:t>
            </a:r>
            <a:r>
              <a:rPr baseline="-25000" i="1" lang="en" sz="2035"/>
              <a:t>n</a:t>
            </a:r>
            <a:r>
              <a:rPr i="1" lang="en" sz="2035"/>
              <a:t>= A) = </a:t>
            </a:r>
            <a:r>
              <a:rPr i="1" lang="en" sz="2035"/>
              <a:t> 0.2</a:t>
            </a:r>
            <a:endParaRPr i="1" sz="2035"/>
          </a:p>
          <a:p>
            <a:pPr indent="-338454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i="1" lang="en" sz="2035"/>
              <a:t>P(X</a:t>
            </a:r>
            <a:r>
              <a:rPr baseline="-25000" i="1" lang="en" sz="2035"/>
              <a:t>n+1</a:t>
            </a:r>
            <a:r>
              <a:rPr i="1" lang="en" sz="2035"/>
              <a:t>= B | X</a:t>
            </a:r>
            <a:r>
              <a:rPr baseline="-25000" i="1" lang="en" sz="2035"/>
              <a:t>n</a:t>
            </a:r>
            <a:r>
              <a:rPr i="1" lang="en" sz="2035"/>
              <a:t>= A) = </a:t>
            </a:r>
            <a:r>
              <a:rPr i="1" lang="en" sz="2035"/>
              <a:t> 0.3</a:t>
            </a:r>
            <a:endParaRPr i="1" sz="2035"/>
          </a:p>
          <a:p>
            <a:pPr indent="-338454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i="1" lang="en" sz="2035"/>
              <a:t>P(X</a:t>
            </a:r>
            <a:r>
              <a:rPr baseline="-25000" i="1" lang="en" sz="2035"/>
              <a:t>n+1</a:t>
            </a:r>
            <a:r>
              <a:rPr i="1" lang="en" sz="2035"/>
              <a:t>= C | X</a:t>
            </a:r>
            <a:r>
              <a:rPr baseline="-25000" i="1" lang="en" sz="2035"/>
              <a:t>n</a:t>
            </a:r>
            <a:r>
              <a:rPr i="1" lang="en" sz="2035"/>
              <a:t>= A) = </a:t>
            </a:r>
            <a:r>
              <a:rPr i="1" lang="en" sz="2035"/>
              <a:t> 0.5</a:t>
            </a:r>
            <a:endParaRPr i="1" sz="2035"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15500" l="25992" r="29091" t="13461"/>
          <a:stretch/>
        </p:blipFill>
        <p:spPr>
          <a:xfrm>
            <a:off x="6537625" y="1489827"/>
            <a:ext cx="2455454" cy="2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State Vector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87900" y="1489825"/>
            <a:ext cx="8368200" cy="3828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-321945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Not only do we need to transition states, we need a </a:t>
            </a:r>
            <a:r>
              <a:rPr lang="en"/>
              <a:t>starting</a:t>
            </a:r>
            <a:r>
              <a:rPr lang="en"/>
              <a:t> point</a:t>
            </a:r>
            <a:endParaRPr/>
          </a:p>
          <a:p>
            <a:pPr indent="-321945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Initial</a:t>
            </a:r>
            <a:r>
              <a:rPr lang="en"/>
              <a:t> State Vector is a vector (</a:t>
            </a:r>
            <a:r>
              <a:rPr i="1" lang="en"/>
              <a:t>N x 1</a:t>
            </a:r>
            <a:r>
              <a:rPr lang="en"/>
              <a:t>) which contains the probability distribution of starting at each of the </a:t>
            </a:r>
            <a:r>
              <a:rPr i="1" lang="en"/>
              <a:t>N </a:t>
            </a:r>
            <a:r>
              <a:rPr lang="en"/>
              <a:t>possible states</a:t>
            </a:r>
            <a:endParaRPr/>
          </a:p>
          <a:p>
            <a:pPr indent="-321945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The initial state of the Markov Chain is determined by</a:t>
            </a:r>
            <a:endParaRPr/>
          </a:p>
          <a:p>
            <a:pPr indent="-321309" lvl="1" marL="9144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85"/>
              <a:t>Taking product of transition matrix, </a:t>
            </a:r>
            <a:r>
              <a:rPr i="1" lang="en" sz="2085"/>
              <a:t>P</a:t>
            </a:r>
            <a:r>
              <a:rPr lang="en" sz="2085"/>
              <a:t>, and identity matrix (</a:t>
            </a:r>
            <a:r>
              <a:rPr i="1" lang="en" sz="2085"/>
              <a:t>P x I</a:t>
            </a:r>
            <a:r>
              <a:rPr lang="en" sz="2085"/>
              <a:t>)</a:t>
            </a:r>
            <a:endParaRPr sz="2085"/>
          </a:p>
          <a:p>
            <a:pPr indent="-321945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Probability of future events is then determined by</a:t>
            </a:r>
            <a:endParaRPr/>
          </a:p>
          <a:p>
            <a:pPr indent="-321309" lvl="1" marL="9144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•"/>
            </a:pPr>
            <a:r>
              <a:rPr lang="en" sz="2085"/>
              <a:t>Raising transition matrix, </a:t>
            </a:r>
            <a:r>
              <a:rPr i="1" lang="en" sz="2085"/>
              <a:t>P</a:t>
            </a:r>
            <a:r>
              <a:rPr lang="en" sz="2085"/>
              <a:t>, to the m-th power (</a:t>
            </a:r>
            <a:r>
              <a:rPr i="1" lang="en" sz="2085"/>
              <a:t>P</a:t>
            </a:r>
            <a:r>
              <a:rPr baseline="30000" i="1" lang="en" sz="2085"/>
              <a:t>m</a:t>
            </a:r>
            <a:r>
              <a:rPr lang="en" sz="2085"/>
              <a:t>)</a:t>
            </a:r>
            <a:endParaRPr sz="2085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Markov Chain Example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363" y="1298874"/>
            <a:ext cx="6295275" cy="31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descr="k-means clustering is a popular baseline for data analysis. This video visualizes how Lloyd's algorithm iteratively updates clusters and cluster centroids in order to determine latent structures within a given set of data.  For lecture notes on k-means clustering, see: http://dx.doi.org/10.13140/RG.2.1.2829.4886" id="111" name="Google Shape;111;p18" title="k-means cluster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550" y="1400925"/>
            <a:ext cx="4282576" cy="32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95550" y="458025"/>
            <a:ext cx="8368200" cy="68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225950" y="1394725"/>
            <a:ext cx="4175100" cy="30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b="0" lang="en"/>
              <a:t>Assumes the variance of each variable is spherically distributed </a:t>
            </a:r>
            <a:endParaRPr b="0"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b="0" lang="en"/>
              <a:t>Assumes all variables have the same variance</a:t>
            </a:r>
            <a:endParaRPr b="0"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b="0" lang="en"/>
              <a:t>the prior probability for all k clusters are the same (i.e doesn’t work great if there are an unequal number of points in each cluster)</a:t>
            </a:r>
            <a:endParaRPr b="0"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b="0" lang="en"/>
              <a:t>Required to choose k, a priori</a:t>
            </a:r>
            <a:endParaRPr b="0"/>
          </a:p>
          <a:p>
            <a:pPr indent="-32194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b="0" lang="en"/>
              <a:t>Doesn’t scale well with the curse of dimensionality (large number of features)</a:t>
            </a:r>
            <a:endParaRPr b="0"/>
          </a:p>
        </p:txBody>
      </p:sp>
      <p:sp>
        <p:nvSpPr>
          <p:cNvPr id="118" name="Google Shape;118;p19"/>
          <p:cNvSpPr txBox="1"/>
          <p:nvPr/>
        </p:nvSpPr>
        <p:spPr>
          <a:xfrm>
            <a:off x="4827250" y="499000"/>
            <a:ext cx="3000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CC0633"/>
                </a:solidFill>
                <a:latin typeface="Impact"/>
                <a:ea typeface="Impact"/>
                <a:cs typeface="Impact"/>
                <a:sym typeface="Impact"/>
              </a:rPr>
              <a:t>Advantages</a:t>
            </a:r>
            <a:endParaRPr>
              <a:solidFill>
                <a:srgbClr val="CC0633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708350" y="1260000"/>
            <a:ext cx="3921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rebuchet MS"/>
              <a:buChar char="●"/>
            </a:pP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algorithm </a:t>
            </a: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practically</a:t>
            </a: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guarantees</a:t>
            </a: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 convergence</a:t>
            </a:r>
            <a:endParaRPr>
              <a:solidFill>
                <a:srgbClr val="42424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rebuchet MS"/>
              <a:buChar char="●"/>
            </a:pP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well with large data sets</a:t>
            </a:r>
            <a:endParaRPr>
              <a:solidFill>
                <a:srgbClr val="42424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rebuchet MS"/>
              <a:buChar char="●"/>
            </a:pP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Generalizes well to clusters of different shapes (that are spherical)</a:t>
            </a:r>
            <a:endParaRPr>
              <a:solidFill>
                <a:srgbClr val="42424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Trebuchet MS"/>
              <a:buChar char="●"/>
            </a:pPr>
            <a:r>
              <a:rPr lang="en">
                <a:solidFill>
                  <a:srgbClr val="424242"/>
                </a:solidFill>
                <a:latin typeface="Trebuchet MS"/>
                <a:ea typeface="Trebuchet MS"/>
                <a:cs typeface="Trebuchet MS"/>
                <a:sym typeface="Trebuchet MS"/>
              </a:rPr>
              <a:t>Computationally efficient</a:t>
            </a:r>
            <a:endParaRPr>
              <a:solidFill>
                <a:srgbClr val="42424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288" y="3015069"/>
            <a:ext cx="2546275" cy="18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Page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